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368" r:id="rId3"/>
    <p:sldId id="369" r:id="rId4"/>
    <p:sldId id="371" r:id="rId5"/>
    <p:sldId id="370" r:id="rId6"/>
    <p:sldId id="372" r:id="rId7"/>
    <p:sldId id="373" r:id="rId8"/>
    <p:sldId id="374" r:id="rId9"/>
    <p:sldId id="375" r:id="rId10"/>
    <p:sldId id="378" r:id="rId11"/>
    <p:sldId id="376" r:id="rId12"/>
    <p:sldId id="377" r:id="rId13"/>
    <p:sldId id="379" r:id="rId14"/>
    <p:sldId id="381" r:id="rId15"/>
    <p:sldId id="382" r:id="rId16"/>
    <p:sldId id="380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2" r:id="rId26"/>
    <p:sldId id="391" r:id="rId27"/>
    <p:sldId id="393" r:id="rId28"/>
    <p:sldId id="395" r:id="rId29"/>
    <p:sldId id="396" r:id="rId30"/>
    <p:sldId id="397" r:id="rId31"/>
    <p:sldId id="394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3606" autoAdjust="0"/>
  </p:normalViewPr>
  <p:slideViewPr>
    <p:cSldViewPr>
      <p:cViewPr>
        <p:scale>
          <a:sx n="78" d="100"/>
          <a:sy n="78" d="100"/>
        </p:scale>
        <p:origin x="-27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1516F-F182-4E8E-A96F-333014C52C9C}" type="datetimeFigureOut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E7B88-1349-465B-A2E3-2707B3755DC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2A2-16B3-48AB-9CBF-12B36657F0DD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DFFB-724B-45B1-8035-18331744C78C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2E94-6C74-4B5F-8097-FD5407C8BEFE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9D55-18E4-481B-8863-734989B42634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98F9-3CFC-4F87-A2F9-8A2C10CFBD37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D04B-7E1E-45B3-906F-DDDBAB0AD155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42DD-1CA3-4F5C-AA96-68AC31027666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1D37-9BB8-45F5-8332-7122DFE08263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9C55-5DF8-485B-B6D5-98E3FD844253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C197-8171-433A-BD0E-1AC3A3A3B5D0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7207-D55E-44AB-92B2-AF210A8CBA3D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E7E1F8-8692-49E2-96D7-008E9BFE3484}" type="datetime1">
              <a:rPr lang="hu-HU" smtClean="0"/>
              <a:pPr/>
              <a:t>2010.09.13.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501A42-C433-48F4-A560-D1A8069E5493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történelem tanulása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I. 1. </a:t>
            </a:r>
            <a:r>
              <a:rPr lang="hu-HU" dirty="0" err="1" smtClean="0"/>
              <a:t>Tringli</a:t>
            </a:r>
            <a:r>
              <a:rPr lang="hu-HU" dirty="0" smtClean="0"/>
              <a:t> István: Az újkor hajnala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hu-HU" dirty="0" smtClean="0"/>
              <a:t>Zsigmond és Albert öröksége: ha fiú, azaz örökös születik, kiskorúsága idején kilenc fős tanács igazgassa (3 magyar, 3 cseh, 2 ausztriai és egy prágai)</a:t>
            </a:r>
          </a:p>
          <a:p>
            <a:pPr lvl="3"/>
            <a:r>
              <a:rPr lang="hu-HU" dirty="0" smtClean="0"/>
              <a:t>Erzsébet anyakirályné VI. Albert herceget akarja gyámnak</a:t>
            </a:r>
          </a:p>
          <a:p>
            <a:pPr lvl="3"/>
            <a:r>
              <a:rPr lang="hu-HU" dirty="0" smtClean="0"/>
              <a:t>Magyarország: a közös tanács helyett a bárok a lengyel III. Ulászlót választják, aki magyar királyként IV.</a:t>
            </a:r>
          </a:p>
          <a:p>
            <a:pPr lvl="4"/>
            <a:r>
              <a:rPr lang="hu-HU" dirty="0" smtClean="0"/>
              <a:t>A döntésből utóbb belviszály, kettős koronázás majd polgárháború támad</a:t>
            </a:r>
          </a:p>
          <a:p>
            <a:pPr lvl="3"/>
            <a:r>
              <a:rPr lang="hu-HU" dirty="0" smtClean="0"/>
              <a:t>A birodalom választói V. Frigyes herceget akarják, aki császárként III.</a:t>
            </a:r>
          </a:p>
          <a:p>
            <a:pPr lvl="3"/>
            <a:r>
              <a:rPr lang="hu-HU" dirty="0" smtClean="0"/>
              <a:t>A cseh korona országai ismét megoszlanak, egy részük elfogadja Utószületett Lászlót királynak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Hol helyezkedik el a 15. században Luxemburg, Brandenburg, Morvaország, Szilézia, Horvátország, Stájerország, Karintia, </a:t>
            </a:r>
            <a:r>
              <a:rPr lang="hu-HU" dirty="0" err="1" smtClean="0"/>
              <a:t>Krajna</a:t>
            </a:r>
            <a:r>
              <a:rPr lang="hu-HU" dirty="0" smtClean="0"/>
              <a:t>, Tirol, Elő-Ausztria, a Tengermellék, Lengyelország, Litvánia?</a:t>
            </a:r>
          </a:p>
          <a:p>
            <a:r>
              <a:rPr lang="hu-HU" dirty="0" smtClean="0"/>
              <a:t>Kik volt Albert és Lipót, a Habsburg-ágak névadói?</a:t>
            </a:r>
          </a:p>
          <a:p>
            <a:r>
              <a:rPr lang="hu-HU" dirty="0" smtClean="0"/>
              <a:t>Mi tartozott a stájer illetve a tiroli ághoz?</a:t>
            </a:r>
          </a:p>
          <a:p>
            <a:r>
              <a:rPr lang="hu-HU" dirty="0" smtClean="0"/>
              <a:t>Hol van Neszmély, Prága, Bécsújhely?</a:t>
            </a:r>
          </a:p>
          <a:p>
            <a:r>
              <a:rPr lang="hu-HU" dirty="0" smtClean="0"/>
              <a:t>Mikor uralkodott Szent Vencel?</a:t>
            </a:r>
          </a:p>
          <a:p>
            <a:r>
              <a:rPr lang="hu-HU" dirty="0" smtClean="0"/>
              <a:t>A prágai nem számít csehnek?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ült 1742-1745 között a császári trónon VII. Károly?</a:t>
            </a:r>
          </a:p>
          <a:p>
            <a:r>
              <a:rPr lang="hu-HU" dirty="0" smtClean="0"/>
              <a:t>Ki az a </a:t>
            </a:r>
            <a:r>
              <a:rPr lang="hu-HU" dirty="0" err="1" smtClean="0"/>
              <a:t>Kottanner</a:t>
            </a:r>
            <a:r>
              <a:rPr lang="hu-HU" dirty="0" smtClean="0"/>
              <a:t> Jánosné, mi a művének a címe?</a:t>
            </a:r>
          </a:p>
          <a:p>
            <a:r>
              <a:rPr lang="hu-HU" dirty="0" smtClean="0"/>
              <a:t>Kik a német-római birodalom választófejedelmei a 15. század közepén?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(3.) Magyarország két pártra szakadása</a:t>
            </a:r>
          </a:p>
          <a:p>
            <a:pPr lvl="1"/>
            <a:r>
              <a:rPr lang="hu-HU" dirty="0" smtClean="0"/>
              <a:t>Ulászló támogatói</a:t>
            </a:r>
          </a:p>
          <a:p>
            <a:pPr lvl="2"/>
            <a:r>
              <a:rPr lang="hu-HU" dirty="0" smtClean="0"/>
              <a:t>A rendi érdekek érvényesítését a királyválasztással elérni akarók: a főpapok és a bárók többsége, a nem Erzsébet-párti főuraknál familiáris szolgálatot teljesítő nemesek</a:t>
            </a:r>
          </a:p>
          <a:p>
            <a:pPr lvl="2"/>
            <a:r>
              <a:rPr lang="hu-HU" dirty="0" smtClean="0"/>
              <a:t>Néhány jómódú nemes, továbbá bizonyos, a nemesség és a báróság határán álló, a Jagellókkal rokonszenvező személyek</a:t>
            </a:r>
          </a:p>
          <a:p>
            <a:pPr lvl="2"/>
            <a:r>
              <a:rPr lang="hu-HU" dirty="0" smtClean="0"/>
              <a:t>A csoportosulás vezetője Rozgonyi Simon, egri püspök, meghatározó világi alakjai a nádor Hédervári Lőrinc, a Délvidék védelméért felelős </a:t>
            </a:r>
            <a:r>
              <a:rPr lang="hu-HU" dirty="0" err="1" smtClean="0"/>
              <a:t>Tallóci-testvérek</a:t>
            </a:r>
            <a:r>
              <a:rPr lang="hu-HU" dirty="0" smtClean="0"/>
              <a:t>, Újlaki Miklós, Hunyadi János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 smtClean="0"/>
              <a:t>Erzsébet (V. László) támogatói</a:t>
            </a:r>
          </a:p>
          <a:p>
            <a:pPr lvl="2"/>
            <a:r>
              <a:rPr lang="hu-HU" dirty="0" smtClean="0"/>
              <a:t>[a csoport eredetéről nem ír]</a:t>
            </a:r>
          </a:p>
          <a:p>
            <a:pPr lvl="2"/>
            <a:r>
              <a:rPr lang="hu-HU" dirty="0" smtClean="0"/>
              <a:t>A csoport élén az esztergomi érsek, Szécsi Dénes áll, kiemelkedő alakjai </a:t>
            </a:r>
            <a:r>
              <a:rPr lang="hu-HU" dirty="0" err="1" smtClean="0"/>
              <a:t>Brankovics</a:t>
            </a:r>
            <a:r>
              <a:rPr lang="hu-HU" dirty="0" smtClean="0"/>
              <a:t> György, Cillei Ulrich, Garai László, </a:t>
            </a:r>
            <a:r>
              <a:rPr lang="hu-HU" dirty="0" err="1" smtClean="0"/>
              <a:t>Jiskra</a:t>
            </a:r>
            <a:endParaRPr lang="hu-HU" dirty="0" smtClean="0"/>
          </a:p>
          <a:p>
            <a:pPr lvl="3"/>
            <a:r>
              <a:rPr lang="hu-HU" dirty="0" err="1" smtClean="0"/>
              <a:t>Brankovics</a:t>
            </a:r>
            <a:r>
              <a:rPr lang="hu-HU" dirty="0" smtClean="0"/>
              <a:t> illetve a </a:t>
            </a:r>
            <a:r>
              <a:rPr lang="hu-HU" dirty="0" err="1" smtClean="0"/>
              <a:t>Cilliek</a:t>
            </a:r>
            <a:r>
              <a:rPr lang="hu-HU" dirty="0" smtClean="0"/>
              <a:t> felemelkedése Zsigmond korában, dinasztikus kapcsolatuk</a:t>
            </a:r>
          </a:p>
          <a:p>
            <a:pPr lvl="3"/>
            <a:r>
              <a:rPr lang="hu-HU" dirty="0" smtClean="0"/>
              <a:t>A „cseh uralom”, „huszita uralom” kifejezés helytelensége</a:t>
            </a:r>
          </a:p>
          <a:p>
            <a:pPr lvl="1"/>
            <a:r>
              <a:rPr lang="hu-HU" dirty="0" smtClean="0"/>
              <a:t>A polgárháború eseménytörténetéből</a:t>
            </a:r>
          </a:p>
          <a:p>
            <a:pPr lvl="2"/>
            <a:r>
              <a:rPr lang="hu-HU" dirty="0" smtClean="0"/>
              <a:t>Erzsébet és Frigyes egyezsége</a:t>
            </a:r>
          </a:p>
          <a:p>
            <a:pPr lvl="2"/>
            <a:r>
              <a:rPr lang="hu-HU" dirty="0" smtClean="0"/>
              <a:t>a </a:t>
            </a:r>
            <a:r>
              <a:rPr lang="hu-HU" dirty="0" err="1" smtClean="0"/>
              <a:t>bátaszéki</a:t>
            </a:r>
            <a:r>
              <a:rPr lang="hu-HU" dirty="0" smtClean="0"/>
              <a:t> és a </a:t>
            </a:r>
            <a:r>
              <a:rPr lang="hu-HU" dirty="0" err="1" smtClean="0"/>
              <a:t>szamobori</a:t>
            </a:r>
            <a:r>
              <a:rPr lang="hu-HU" dirty="0" smtClean="0"/>
              <a:t> ütközet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hu-HU" dirty="0" smtClean="0"/>
              <a:t>A </a:t>
            </a:r>
            <a:r>
              <a:rPr lang="hu-HU" dirty="0" err="1" smtClean="0"/>
              <a:t>Cilleiek</a:t>
            </a:r>
            <a:r>
              <a:rPr lang="hu-HU" dirty="0" smtClean="0"/>
              <a:t> önálló politikája: megegyezés </a:t>
            </a:r>
            <a:r>
              <a:rPr lang="hu-HU" dirty="0" err="1" smtClean="0"/>
              <a:t>Ulászlóékkal</a:t>
            </a:r>
            <a:endParaRPr lang="hu-HU" dirty="0" smtClean="0"/>
          </a:p>
          <a:p>
            <a:pPr lvl="2"/>
            <a:r>
              <a:rPr lang="hu-HU" dirty="0" err="1" smtClean="0"/>
              <a:t>Jiskra</a:t>
            </a:r>
            <a:r>
              <a:rPr lang="hu-HU" dirty="0" smtClean="0"/>
              <a:t> területe nem hódítható meg [ennek okairól később]</a:t>
            </a:r>
          </a:p>
          <a:p>
            <a:pPr lvl="2"/>
            <a:r>
              <a:rPr lang="hu-HU" dirty="0" err="1" smtClean="0"/>
              <a:t>Cesarini</a:t>
            </a:r>
            <a:r>
              <a:rPr lang="hu-HU" dirty="0" smtClean="0"/>
              <a:t> bíboros teljesíti három feladatát</a:t>
            </a:r>
          </a:p>
          <a:p>
            <a:pPr lvl="3"/>
            <a:r>
              <a:rPr lang="hu-HU" dirty="0" smtClean="0"/>
              <a:t>Egyházi ügyek</a:t>
            </a:r>
          </a:p>
          <a:p>
            <a:pPr lvl="3"/>
            <a:r>
              <a:rPr lang="hu-HU" dirty="0" smtClean="0"/>
              <a:t>Béketeremtés a magyar királyok között</a:t>
            </a:r>
          </a:p>
          <a:p>
            <a:pPr lvl="4"/>
            <a:r>
              <a:rPr lang="hu-HU" dirty="0" smtClean="0"/>
              <a:t>A győri béke 1442-ben</a:t>
            </a:r>
          </a:p>
          <a:p>
            <a:pPr lvl="4"/>
            <a:r>
              <a:rPr lang="hu-HU" dirty="0" smtClean="0"/>
              <a:t>Az 1444 tavaszán tartott országgyűlés</a:t>
            </a:r>
          </a:p>
          <a:p>
            <a:pPr lvl="3"/>
            <a:r>
              <a:rPr lang="hu-HU" dirty="0" smtClean="0"/>
              <a:t>Oszmánellenes háború előkészítése</a:t>
            </a:r>
          </a:p>
          <a:p>
            <a:pPr lvl="4"/>
            <a:r>
              <a:rPr lang="hu-HU" dirty="0" smtClean="0"/>
              <a:t>Az </a:t>
            </a:r>
            <a:r>
              <a:rPr lang="hu-HU" dirty="0" err="1" smtClean="0"/>
              <a:t>iglói</a:t>
            </a:r>
            <a:r>
              <a:rPr lang="hu-HU" dirty="0" smtClean="0"/>
              <a:t> fegyverszünet</a:t>
            </a:r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Milyen rétegei vannak a nemességnek a 15. század közepén, azaz kik „a nemesség és a báróság határán álló személyek”?</a:t>
            </a:r>
          </a:p>
          <a:p>
            <a:r>
              <a:rPr lang="hu-HU" dirty="0" smtClean="0"/>
              <a:t>Hol van </a:t>
            </a:r>
            <a:r>
              <a:rPr lang="hu-HU" dirty="0" err="1" smtClean="0"/>
              <a:t>Raguza</a:t>
            </a:r>
            <a:r>
              <a:rPr lang="hu-HU" dirty="0" smtClean="0"/>
              <a:t>, Hunyad, Szörény, Sopron, Zólyom, </a:t>
            </a:r>
            <a:r>
              <a:rPr lang="hu-HU" dirty="0" err="1" smtClean="0"/>
              <a:t>Igló</a:t>
            </a:r>
            <a:r>
              <a:rPr lang="hu-HU" dirty="0" smtClean="0"/>
              <a:t>, Szerbia, </a:t>
            </a:r>
            <a:r>
              <a:rPr lang="hu-HU" dirty="0" err="1" smtClean="0"/>
              <a:t>Cilli</a:t>
            </a:r>
            <a:r>
              <a:rPr lang="hu-HU" dirty="0" smtClean="0"/>
              <a:t>, </a:t>
            </a:r>
            <a:r>
              <a:rPr lang="hu-HU" dirty="0" err="1" smtClean="0"/>
              <a:t>Ortenburg</a:t>
            </a:r>
            <a:r>
              <a:rPr lang="hu-HU" dirty="0" smtClean="0"/>
              <a:t>, valamint Liptó, Sáros, Zemplén vármegyék?</a:t>
            </a:r>
          </a:p>
          <a:p>
            <a:r>
              <a:rPr lang="hu-HU" dirty="0" smtClean="0"/>
              <a:t>Ki volt </a:t>
            </a:r>
            <a:r>
              <a:rPr lang="hu-HU" dirty="0" err="1" smtClean="0"/>
              <a:t>Lazarevics</a:t>
            </a:r>
            <a:r>
              <a:rPr lang="hu-HU" dirty="0" smtClean="0"/>
              <a:t> István?</a:t>
            </a:r>
          </a:p>
          <a:p>
            <a:r>
              <a:rPr lang="hu-HU" dirty="0" smtClean="0"/>
              <a:t>Melyek a Garam-vidéki bányavárosok?</a:t>
            </a:r>
          </a:p>
          <a:p>
            <a:r>
              <a:rPr lang="hu-HU" dirty="0" smtClean="0"/>
              <a:t>Mit jelent a vikárius?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jelent a bíboros? Milyen fajtái vannak?</a:t>
            </a:r>
          </a:p>
          <a:p>
            <a:r>
              <a:rPr lang="hu-HU" dirty="0" smtClean="0"/>
              <a:t>Mi a prágai </a:t>
            </a:r>
            <a:r>
              <a:rPr lang="hu-HU" dirty="0" err="1" smtClean="0"/>
              <a:t>compacta</a:t>
            </a:r>
            <a:r>
              <a:rPr lang="hu-HU" dirty="0" smtClean="0"/>
              <a:t>? Főbb </a:t>
            </a:r>
            <a:r>
              <a:rPr lang="hu-HU" dirty="0" err="1" smtClean="0"/>
              <a:t>ponjtai</a:t>
            </a:r>
            <a:r>
              <a:rPr lang="hu-HU" dirty="0" smtClean="0"/>
              <a:t>?</a:t>
            </a:r>
            <a:endParaRPr lang="hu-HU" dirty="0" smtClean="0"/>
          </a:p>
          <a:p>
            <a:r>
              <a:rPr lang="hu-HU" dirty="0" smtClean="0"/>
              <a:t>Mettől meddig tartott és miért jelentős a Bázelben is ülésező zsinat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 a nádor feladata?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(4.) Magyarország és az Oszmán Birodalom</a:t>
            </a:r>
          </a:p>
          <a:p>
            <a:pPr lvl="1"/>
            <a:r>
              <a:rPr lang="hu-HU" dirty="0" smtClean="0"/>
              <a:t>Timur </a:t>
            </a:r>
            <a:r>
              <a:rPr lang="hu-HU" dirty="0" err="1" smtClean="0"/>
              <a:t>Lenk</a:t>
            </a:r>
            <a:r>
              <a:rPr lang="hu-HU" dirty="0" smtClean="0"/>
              <a:t> győzelme töri meg a felemelkedést 1402-ben</a:t>
            </a:r>
          </a:p>
          <a:p>
            <a:pPr lvl="2"/>
            <a:r>
              <a:rPr lang="hu-HU" dirty="0" smtClean="0"/>
              <a:t>Az oszmán gyengülés egy következménye  a tatai megállapodás bizonyos szerb várak átadásáról</a:t>
            </a:r>
          </a:p>
          <a:p>
            <a:pPr lvl="1"/>
            <a:r>
              <a:rPr lang="hu-HU" dirty="0" smtClean="0"/>
              <a:t>A magyar-oszmán viszony három szakasza</a:t>
            </a:r>
          </a:p>
          <a:p>
            <a:pPr lvl="2"/>
            <a:r>
              <a:rPr lang="hu-HU" dirty="0" smtClean="0"/>
              <a:t>Támadás: 1389-1396</a:t>
            </a:r>
          </a:p>
          <a:p>
            <a:pPr lvl="2"/>
            <a:r>
              <a:rPr lang="hu-HU" dirty="0" smtClean="0"/>
              <a:t>Ütközőállamok: az 1420-as évek második feléig</a:t>
            </a:r>
          </a:p>
          <a:p>
            <a:pPr lvl="2"/>
            <a:r>
              <a:rPr lang="hu-HU" dirty="0" smtClean="0"/>
              <a:t>Közvetlen védekezés a végvárrendszer segítségével: az 1520-as évekig; az „alsó rézek” kialakítása Temesvár központtal, Pipo</a:t>
            </a:r>
          </a:p>
          <a:p>
            <a:pPr lvl="1"/>
            <a:r>
              <a:rPr lang="hu-HU" dirty="0" smtClean="0"/>
              <a:t>Eseménytörténet: a tatai egyezség, </a:t>
            </a:r>
            <a:r>
              <a:rPr lang="hu-HU" dirty="0" err="1" smtClean="0"/>
              <a:t>Galambóc</a:t>
            </a:r>
            <a:r>
              <a:rPr lang="hu-HU" dirty="0" smtClean="0"/>
              <a:t> ostroma, Nándorfehérvár ostroma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 volt Timur </a:t>
            </a:r>
            <a:r>
              <a:rPr lang="hu-HU" dirty="0" err="1" smtClean="0"/>
              <a:t>Lenk</a:t>
            </a:r>
            <a:r>
              <a:rPr lang="hu-HU" dirty="0" smtClean="0"/>
              <a:t>?</a:t>
            </a:r>
          </a:p>
          <a:p>
            <a:r>
              <a:rPr lang="hu-HU" dirty="0" smtClean="0"/>
              <a:t>Hol van Szamarkand, Ankara, Nándorfehérvár, </a:t>
            </a:r>
            <a:r>
              <a:rPr lang="hu-HU" dirty="0" err="1" smtClean="0"/>
              <a:t>Galambóc</a:t>
            </a:r>
            <a:r>
              <a:rPr lang="hu-HU" dirty="0" smtClean="0"/>
              <a:t>, Macsó, Szendrő, Temesvár, Szörény?</a:t>
            </a:r>
          </a:p>
          <a:p>
            <a:r>
              <a:rPr lang="hu-HU" dirty="0" smtClean="0"/>
              <a:t>Mikor és mekkora területen uralkodott </a:t>
            </a:r>
            <a:r>
              <a:rPr lang="hu-HU" dirty="0" err="1" smtClean="0"/>
              <a:t>Lazarevics</a:t>
            </a:r>
            <a:r>
              <a:rPr lang="hu-HU" dirty="0" smtClean="0"/>
              <a:t> István, </a:t>
            </a:r>
            <a:r>
              <a:rPr lang="hu-HU" dirty="0" err="1" smtClean="0"/>
              <a:t>Bajezid</a:t>
            </a:r>
            <a:r>
              <a:rPr lang="hu-HU" dirty="0" smtClean="0"/>
              <a:t>?</a:t>
            </a:r>
          </a:p>
          <a:p>
            <a:r>
              <a:rPr lang="hu-HU" dirty="0" smtClean="0"/>
              <a:t>Ki volt Ozorai Pipo?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Hagyományos korszakolás</a:t>
            </a:r>
          </a:p>
          <a:p>
            <a:pPr lvl="1"/>
            <a:r>
              <a:rPr lang="hu-HU" dirty="0" smtClean="0"/>
              <a:t>Kora középkor 1301-ig (Árpád-ház)</a:t>
            </a:r>
          </a:p>
          <a:p>
            <a:pPr lvl="1"/>
            <a:r>
              <a:rPr lang="hu-HU" dirty="0" smtClean="0"/>
              <a:t>Érett és kései középkor 1526-ig (</a:t>
            </a:r>
            <a:r>
              <a:rPr lang="hu-HU" dirty="0" err="1" smtClean="0"/>
              <a:t>vegyesházi</a:t>
            </a:r>
            <a:r>
              <a:rPr lang="hu-HU" dirty="0" smtClean="0"/>
              <a:t> királyok)</a:t>
            </a:r>
          </a:p>
          <a:p>
            <a:r>
              <a:rPr lang="hu-HU" dirty="0" smtClean="0"/>
              <a:t>A korszakolás tökéletlensége</a:t>
            </a:r>
          </a:p>
          <a:p>
            <a:pPr lvl="1"/>
            <a:r>
              <a:rPr lang="hu-HU" dirty="0" smtClean="0"/>
              <a:t>Minden történeti képződménynek saját időrendje van</a:t>
            </a:r>
          </a:p>
          <a:p>
            <a:pPr lvl="2"/>
            <a:r>
              <a:rPr lang="hu-HU" dirty="0" smtClean="0"/>
              <a:t>Példák, köztük a bárói tisztségbe jutás</a:t>
            </a:r>
          </a:p>
          <a:p>
            <a:pPr lvl="1"/>
            <a:r>
              <a:rPr lang="hu-HU" dirty="0" smtClean="0"/>
              <a:t>A történeti korszak egy definíciója: egy vagy több egykorú intézmény korábbi vagy későbbi időtartamhoz képest eltérően működik</a:t>
            </a:r>
          </a:p>
          <a:p>
            <a:pPr lvl="1"/>
            <a:r>
              <a:rPr lang="hu-HU" dirty="0" smtClean="0"/>
              <a:t>Az ‘átmeneti kor’ értelmetlensége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(5.) Hunyadi János</a:t>
            </a:r>
          </a:p>
          <a:p>
            <a:pPr lvl="1"/>
            <a:r>
              <a:rPr lang="hu-HU" dirty="0" smtClean="0"/>
              <a:t>Származása, a hunyadi birtok</a:t>
            </a:r>
          </a:p>
          <a:p>
            <a:pPr lvl="1"/>
            <a:r>
              <a:rPr lang="hu-HU" dirty="0" smtClean="0"/>
              <a:t>Familiáris szolgálata: Ozorai, </a:t>
            </a:r>
            <a:r>
              <a:rPr lang="hu-HU" dirty="0" err="1" smtClean="0"/>
              <a:t>Lazarevics</a:t>
            </a:r>
            <a:r>
              <a:rPr lang="hu-HU" dirty="0" smtClean="0"/>
              <a:t>, Csáki, Zsigmond király, Újlakiak, </a:t>
            </a:r>
            <a:r>
              <a:rPr lang="hu-HU" dirty="0" err="1" smtClean="0"/>
              <a:t>Tallóczi</a:t>
            </a:r>
            <a:r>
              <a:rPr lang="hu-HU" dirty="0" smtClean="0"/>
              <a:t> Frankó</a:t>
            </a:r>
          </a:p>
          <a:p>
            <a:pPr lvl="1"/>
            <a:r>
              <a:rPr lang="hu-HU" dirty="0" smtClean="0"/>
              <a:t>Bárói pályája összeforr az Újlakiéval</a:t>
            </a:r>
          </a:p>
          <a:p>
            <a:pPr lvl="2"/>
            <a:r>
              <a:rPr lang="hu-HU" dirty="0" smtClean="0"/>
              <a:t>A védelmi vonal átalakulása: Nándorfehérvártól nyugatra a </a:t>
            </a:r>
            <a:r>
              <a:rPr lang="hu-HU" dirty="0" err="1" smtClean="0"/>
              <a:t>Tallócziaké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többi a nándorfehérvári bán és erdélyi vadja Újlaki-Hunyadi párosé, gyakorlatilag Hunyadié</a:t>
            </a:r>
          </a:p>
          <a:p>
            <a:pPr lvl="3"/>
            <a:r>
              <a:rPr lang="hu-HU" dirty="0" smtClean="0"/>
              <a:t>Hunyadi 1441-1442. évi törökellenes harcai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Hol van Hunyad, Bosznia, </a:t>
            </a:r>
            <a:r>
              <a:rPr lang="hu-HU" dirty="0" err="1" smtClean="0"/>
              <a:t>Szrebernik</a:t>
            </a:r>
            <a:r>
              <a:rPr lang="hu-HU" dirty="0" smtClean="0"/>
              <a:t>, Havasalföld, a Vöröstorony-szoros, Szentimre (</a:t>
            </a:r>
            <a:r>
              <a:rPr lang="hu-HU" dirty="0" err="1" smtClean="0"/>
              <a:t>Marosszentimre</a:t>
            </a:r>
            <a:r>
              <a:rPr lang="hu-HU" dirty="0" smtClean="0"/>
              <a:t>), Gyulafehérvár, Vaskapu, a </a:t>
            </a:r>
            <a:r>
              <a:rPr lang="hu-HU" dirty="0" err="1" smtClean="0"/>
              <a:t>Jalomiţa</a:t>
            </a:r>
            <a:r>
              <a:rPr lang="hu-HU" dirty="0" smtClean="0"/>
              <a:t>?</a:t>
            </a:r>
          </a:p>
          <a:p>
            <a:r>
              <a:rPr lang="hu-HU" dirty="0" smtClean="0"/>
              <a:t>Hány Vaskapu van?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(6.) A támadó stratégia</a:t>
            </a:r>
          </a:p>
          <a:p>
            <a:pPr lvl="1"/>
            <a:r>
              <a:rPr lang="hu-HU" dirty="0" smtClean="0"/>
              <a:t>A keresztes eszme újjáéledése</a:t>
            </a:r>
          </a:p>
          <a:p>
            <a:pPr lvl="1"/>
            <a:r>
              <a:rPr lang="hu-HU" dirty="0" smtClean="0"/>
              <a:t>Az 1443. évi haditerv</a:t>
            </a:r>
          </a:p>
          <a:p>
            <a:pPr lvl="2"/>
            <a:r>
              <a:rPr lang="hu-HU" dirty="0" smtClean="0"/>
              <a:t>Tengeri és szárazföldi felvonulási utak</a:t>
            </a:r>
          </a:p>
          <a:p>
            <a:pPr lvl="2"/>
            <a:r>
              <a:rPr lang="hu-HU" dirty="0" smtClean="0"/>
              <a:t>Anyagi fedezet</a:t>
            </a:r>
          </a:p>
          <a:p>
            <a:pPr lvl="2"/>
            <a:r>
              <a:rPr lang="hu-HU" dirty="0" smtClean="0"/>
              <a:t>A téli időpont előnye, hátránya</a:t>
            </a:r>
          </a:p>
          <a:p>
            <a:pPr lvl="2"/>
            <a:r>
              <a:rPr lang="hu-HU" dirty="0" smtClean="0"/>
              <a:t>A szárazföldi haderő összetétele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Hol van a Szentföld, Róma, a Dardanellák, a </a:t>
            </a:r>
            <a:r>
              <a:rPr lang="hu-HU" dirty="0" err="1" smtClean="0"/>
              <a:t>Morava</a:t>
            </a:r>
            <a:r>
              <a:rPr lang="hu-HU" dirty="0" smtClean="0"/>
              <a:t>, </a:t>
            </a:r>
            <a:r>
              <a:rPr lang="hu-HU" dirty="0" err="1" smtClean="0"/>
              <a:t>Krusevac</a:t>
            </a:r>
            <a:r>
              <a:rPr lang="hu-HU" dirty="0" smtClean="0"/>
              <a:t>, </a:t>
            </a:r>
            <a:r>
              <a:rPr lang="hu-HU" dirty="0" err="1" smtClean="0"/>
              <a:t>Nis</a:t>
            </a:r>
            <a:r>
              <a:rPr lang="hu-HU" dirty="0" smtClean="0"/>
              <a:t>,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Kunovica-hágó</a:t>
            </a:r>
            <a:r>
              <a:rPr lang="hu-HU" dirty="0" smtClean="0"/>
              <a:t>, Drinápoly, a </a:t>
            </a:r>
            <a:r>
              <a:rPr lang="hu-HU" dirty="0" err="1" smtClean="0"/>
              <a:t>Szlatica-szoros</a:t>
            </a:r>
            <a:r>
              <a:rPr lang="hu-HU" dirty="0" smtClean="0"/>
              <a:t>, </a:t>
            </a:r>
            <a:r>
              <a:rPr lang="hu-HU" dirty="0" err="1" smtClean="0"/>
              <a:t>Rumélia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 a különbség a szoros és a hágó között?</a:t>
            </a:r>
          </a:p>
          <a:p>
            <a:r>
              <a:rPr lang="hu-HU" dirty="0" smtClean="0"/>
              <a:t>Mi a bulla?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(7.) A </a:t>
            </a:r>
            <a:r>
              <a:rPr lang="hu-HU" dirty="0" err="1" smtClean="0"/>
              <a:t>váradi</a:t>
            </a:r>
            <a:r>
              <a:rPr lang="hu-HU" dirty="0" smtClean="0"/>
              <a:t> béke és a várnai csata</a:t>
            </a:r>
          </a:p>
          <a:p>
            <a:pPr lvl="1"/>
            <a:r>
              <a:rPr lang="hu-HU" dirty="0" smtClean="0"/>
              <a:t>A szultáni ajánlat előnye </a:t>
            </a:r>
            <a:r>
              <a:rPr lang="hu-HU" dirty="0" err="1" smtClean="0"/>
              <a:t>Brankovics</a:t>
            </a:r>
            <a:r>
              <a:rPr lang="hu-HU" dirty="0" smtClean="0"/>
              <a:t> György illetve Ulászló számára: önálló ország, azaz az oszmán-magyar határ megszűnte</a:t>
            </a:r>
          </a:p>
          <a:p>
            <a:pPr lvl="2"/>
            <a:r>
              <a:rPr lang="hu-HU" dirty="0" smtClean="0"/>
              <a:t>Hunyadi „sikerdíja”: </a:t>
            </a:r>
            <a:r>
              <a:rPr lang="hu-HU" dirty="0" err="1" smtClean="0"/>
              <a:t>Brankovics</a:t>
            </a:r>
            <a:r>
              <a:rPr lang="hu-HU" dirty="0" smtClean="0"/>
              <a:t> (részben </a:t>
            </a:r>
            <a:r>
              <a:rPr lang="hu-HU" dirty="0" err="1" smtClean="0"/>
              <a:t>Lazarevicstől</a:t>
            </a:r>
            <a:r>
              <a:rPr lang="hu-HU" dirty="0" smtClean="0"/>
              <a:t> örökölt) magyarországi birtokai</a:t>
            </a:r>
          </a:p>
          <a:p>
            <a:pPr lvl="1"/>
            <a:r>
              <a:rPr lang="hu-HU" dirty="0" smtClean="0"/>
              <a:t>A magyar nemesség (=köznemesség) háborúpárti</a:t>
            </a:r>
          </a:p>
          <a:p>
            <a:pPr lvl="1"/>
            <a:r>
              <a:rPr lang="hu-HU" dirty="0" smtClean="0"/>
              <a:t>Királyi eskü </a:t>
            </a:r>
            <a:r>
              <a:rPr lang="hu-HU" dirty="0" err="1" smtClean="0"/>
              <a:t>Cesariniék</a:t>
            </a:r>
            <a:r>
              <a:rPr lang="hu-HU" dirty="0" smtClean="0"/>
              <a:t> előtt az áprilisi országgyűlésen</a:t>
            </a:r>
          </a:p>
          <a:p>
            <a:pPr lvl="1"/>
            <a:r>
              <a:rPr lang="hu-HU" dirty="0" smtClean="0"/>
              <a:t>Megbízólevél a drinápolyi tárgyalásokra</a:t>
            </a:r>
          </a:p>
          <a:p>
            <a:pPr lvl="1"/>
            <a:r>
              <a:rPr lang="hu-HU" dirty="0" smtClean="0"/>
              <a:t>Nemzetközi haditerv: szárazföldi harc, tengeri blokád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hu-HU" dirty="0" smtClean="0"/>
              <a:t>A második </a:t>
            </a:r>
            <a:r>
              <a:rPr lang="hu-HU" dirty="0" err="1" smtClean="0"/>
              <a:t>karamán</a:t>
            </a:r>
            <a:r>
              <a:rPr lang="hu-HU" dirty="0" smtClean="0"/>
              <a:t> lázadás</a:t>
            </a:r>
          </a:p>
          <a:p>
            <a:pPr lvl="1"/>
            <a:r>
              <a:rPr lang="hu-HU" dirty="0" smtClean="0"/>
              <a:t>II. Murád szultán aláírja az előzetes békét </a:t>
            </a:r>
            <a:r>
              <a:rPr lang="hu-HU" dirty="0" smtClean="0"/>
              <a:t>Drinápolyban (június 12.) </a:t>
            </a:r>
            <a:r>
              <a:rPr lang="hu-HU" dirty="0" err="1" smtClean="0"/>
              <a:t>Brankovics</a:t>
            </a:r>
            <a:r>
              <a:rPr lang="hu-HU" dirty="0" smtClean="0"/>
              <a:t> és Ulászló képviselőivel, majd a </a:t>
            </a:r>
            <a:r>
              <a:rPr lang="hu-HU" dirty="0" err="1" smtClean="0"/>
              <a:t>karamánokkal</a:t>
            </a:r>
            <a:r>
              <a:rPr lang="hu-HU" dirty="0" smtClean="0"/>
              <a:t> is, végül lemond</a:t>
            </a:r>
          </a:p>
          <a:p>
            <a:pPr lvl="1"/>
            <a:r>
              <a:rPr lang="hu-HU" dirty="0" smtClean="0"/>
              <a:t>A szerb és a magyar uralkodó érdekei </a:t>
            </a:r>
            <a:r>
              <a:rPr lang="hu-HU" dirty="0" smtClean="0"/>
              <a:t>különválnak</a:t>
            </a:r>
          </a:p>
          <a:p>
            <a:pPr lvl="2"/>
            <a:r>
              <a:rPr lang="hu-HU" dirty="0" smtClean="0"/>
              <a:t>Hunyadi újabb sikerdíja: a bulgáriai királyság</a:t>
            </a:r>
            <a:endParaRPr lang="hu-HU" dirty="0" smtClean="0"/>
          </a:p>
          <a:p>
            <a:pPr lvl="1"/>
            <a:r>
              <a:rPr lang="hu-HU" dirty="0" smtClean="0"/>
              <a:t>A király megesküszik a háború megindítására Szegeden (augusztus 4.)</a:t>
            </a:r>
          </a:p>
          <a:p>
            <a:pPr lvl="1"/>
            <a:r>
              <a:rPr lang="hu-HU" dirty="0" err="1" smtClean="0"/>
              <a:t>Brankovics</a:t>
            </a:r>
            <a:r>
              <a:rPr lang="hu-HU" dirty="0" smtClean="0"/>
              <a:t> és Hunyadi esküje a béke megtartására Váradon, augusztus 15.</a:t>
            </a:r>
          </a:p>
          <a:p>
            <a:pPr lvl="1"/>
            <a:r>
              <a:rPr lang="hu-HU" dirty="0" smtClean="0"/>
              <a:t>A hadjárat a hitszegés szimbóluma lett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Hol van/volt Várad, Várna, a </a:t>
            </a:r>
            <a:r>
              <a:rPr lang="hu-HU" dirty="0" err="1" smtClean="0"/>
              <a:t>Hellészpontosz</a:t>
            </a:r>
            <a:r>
              <a:rPr lang="hu-HU" dirty="0" smtClean="0"/>
              <a:t>, Anatólia, Szeged, Albánia, </a:t>
            </a:r>
            <a:r>
              <a:rPr lang="hu-HU" dirty="0" err="1" smtClean="0"/>
              <a:t>Karamánia</a:t>
            </a:r>
            <a:r>
              <a:rPr lang="hu-HU" dirty="0" smtClean="0"/>
              <a:t>, </a:t>
            </a:r>
            <a:r>
              <a:rPr lang="hu-HU" dirty="0" err="1" smtClean="0"/>
              <a:t>Orsova</a:t>
            </a:r>
            <a:r>
              <a:rPr lang="hu-HU" dirty="0" smtClean="0"/>
              <a:t>, </a:t>
            </a:r>
            <a:r>
              <a:rPr lang="hu-HU" dirty="0" err="1" smtClean="0"/>
              <a:t>Viddin</a:t>
            </a:r>
            <a:r>
              <a:rPr lang="hu-HU" dirty="0" smtClean="0"/>
              <a:t>, Nikápoly, Boszporusz, </a:t>
            </a:r>
            <a:r>
              <a:rPr lang="hu-HU" dirty="0" err="1" smtClean="0"/>
              <a:t>Gallipoli</a:t>
            </a:r>
            <a:r>
              <a:rPr lang="hu-HU" dirty="0" smtClean="0"/>
              <a:t>, Velence?</a:t>
            </a:r>
          </a:p>
          <a:p>
            <a:r>
              <a:rPr lang="hu-HU" dirty="0" smtClean="0"/>
              <a:t>Mikor és miért jött létre a Sárkány-rend?</a:t>
            </a:r>
          </a:p>
          <a:p>
            <a:r>
              <a:rPr lang="hu-HU" dirty="0" smtClean="0"/>
              <a:t>Mikor volt az első </a:t>
            </a:r>
            <a:r>
              <a:rPr lang="hu-HU" dirty="0" err="1" smtClean="0"/>
              <a:t>karamán</a:t>
            </a:r>
            <a:r>
              <a:rPr lang="hu-HU" dirty="0" smtClean="0"/>
              <a:t> lázadás?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(8.) A király nélkül maradt ország</a:t>
            </a:r>
          </a:p>
          <a:p>
            <a:pPr lvl="1"/>
            <a:r>
              <a:rPr lang="hu-HU" dirty="0" smtClean="0"/>
              <a:t>Ulászló halálával vége a második lengyel-magyar </a:t>
            </a:r>
            <a:r>
              <a:rPr lang="hu-HU" dirty="0" err="1" smtClean="0"/>
              <a:t>perszonálúniónak</a:t>
            </a:r>
            <a:endParaRPr lang="hu-HU" dirty="0" smtClean="0"/>
          </a:p>
          <a:p>
            <a:pPr lvl="2"/>
            <a:r>
              <a:rPr lang="hu-HU" dirty="0" err="1" smtClean="0"/>
              <a:t>Lengyelo</a:t>
            </a:r>
            <a:r>
              <a:rPr lang="hu-HU" dirty="0" smtClean="0"/>
              <a:t>.: az öcs, Kázmér (IV.) követi</a:t>
            </a:r>
          </a:p>
          <a:p>
            <a:pPr lvl="2"/>
            <a:r>
              <a:rPr lang="hu-HU" dirty="0" err="1" smtClean="0"/>
              <a:t>Magyaro</a:t>
            </a:r>
            <a:r>
              <a:rPr lang="hu-HU" dirty="0" smtClean="0"/>
              <a:t>.: halálával a belviszály alapját vesztette, a nádor közreműködésével V. László az 1445. évi </a:t>
            </a:r>
            <a:r>
              <a:rPr lang="hu-HU" dirty="0" err="1" smtClean="0"/>
              <a:t>ogy-en</a:t>
            </a:r>
            <a:endParaRPr lang="hu-HU" dirty="0" smtClean="0"/>
          </a:p>
          <a:p>
            <a:pPr lvl="3"/>
            <a:r>
              <a:rPr lang="hu-HU" dirty="0" smtClean="0"/>
              <a:t>„futottak még”:</a:t>
            </a:r>
          </a:p>
          <a:p>
            <a:pPr lvl="4"/>
            <a:r>
              <a:rPr lang="hu-HU" dirty="0" smtClean="0"/>
              <a:t>a burgundi hercegi család (Jó Fülöp, vagy Merész Károly), mert támogatták Ulászló törökellenes politikáját</a:t>
            </a:r>
          </a:p>
          <a:p>
            <a:pPr lvl="4"/>
            <a:r>
              <a:rPr lang="hu-HU" dirty="0" smtClean="0"/>
              <a:t>Cillei Ulrich és </a:t>
            </a:r>
            <a:r>
              <a:rPr lang="hu-HU" dirty="0" err="1" smtClean="0"/>
              <a:t>Brankovics</a:t>
            </a:r>
            <a:r>
              <a:rPr lang="hu-HU" dirty="0" smtClean="0"/>
              <a:t> György: tekintettel birtokaikra, valamelyikük megválasztásával Magyarország egy déli, délnyugati </a:t>
            </a:r>
            <a:r>
              <a:rPr lang="hu-HU" dirty="0" err="1" smtClean="0"/>
              <a:t>országcsoport</a:t>
            </a:r>
            <a:r>
              <a:rPr lang="hu-HU" dirty="0" smtClean="0"/>
              <a:t> tagja lett volna</a:t>
            </a:r>
          </a:p>
          <a:p>
            <a:pPr lvl="4"/>
            <a:r>
              <a:rPr lang="hu-HU" dirty="0" smtClean="0"/>
              <a:t>Magyar király megválasztása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hu-HU" dirty="0" smtClean="0"/>
              <a:t>A választás feltételei</a:t>
            </a:r>
          </a:p>
          <a:p>
            <a:pPr lvl="4"/>
            <a:r>
              <a:rPr lang="hu-HU" dirty="0" smtClean="0"/>
              <a:t>Terminus Ulászló életben létére (1445. május 30.)</a:t>
            </a:r>
          </a:p>
          <a:p>
            <a:pPr lvl="4"/>
            <a:r>
              <a:rPr lang="hu-HU" dirty="0" smtClean="0"/>
              <a:t>III. Frigyes átadja a gyermek V. Lászlót és a Szent Koronát – ha nem, a rendek választhatnak új királyt, azaz a dinasztikus öröklés és a rendi választás egyidejű érvényben tartása</a:t>
            </a:r>
          </a:p>
          <a:p>
            <a:pPr lvl="2"/>
            <a:r>
              <a:rPr lang="hu-HU" dirty="0" smtClean="0"/>
              <a:t>Az 1445. évi </a:t>
            </a:r>
            <a:r>
              <a:rPr lang="hu-HU" dirty="0" err="1" smtClean="0"/>
              <a:t>ogy</a:t>
            </a:r>
            <a:r>
              <a:rPr lang="hu-HU" dirty="0" smtClean="0"/>
              <a:t> egyéb végzéseiből</a:t>
            </a:r>
          </a:p>
          <a:p>
            <a:pPr lvl="3"/>
            <a:r>
              <a:rPr lang="hu-HU" dirty="0" smtClean="0"/>
              <a:t>A béke fenntartása érdekében</a:t>
            </a:r>
          </a:p>
          <a:p>
            <a:pPr lvl="4"/>
            <a:r>
              <a:rPr lang="hu-HU" dirty="0" smtClean="0"/>
              <a:t>Hét kapitány a rend fenntartására: a hatalmasoknak jogi alapot adni</a:t>
            </a:r>
          </a:p>
          <a:p>
            <a:pPr lvl="5"/>
            <a:r>
              <a:rPr lang="hu-HU" dirty="0" smtClean="0"/>
              <a:t>A személyek és a területek társítása</a:t>
            </a:r>
          </a:p>
          <a:p>
            <a:pPr lvl="5"/>
            <a:r>
              <a:rPr lang="hu-HU" dirty="0" smtClean="0"/>
              <a:t>Csak </a:t>
            </a:r>
            <a:r>
              <a:rPr lang="hu-HU" dirty="0" err="1" smtClean="0"/>
              <a:t>Jiskra</a:t>
            </a:r>
            <a:r>
              <a:rPr lang="hu-HU" dirty="0" smtClean="0"/>
              <a:t> nem volt Ulászló-párti</a:t>
            </a:r>
          </a:p>
          <a:p>
            <a:pPr lvl="5"/>
            <a:r>
              <a:rPr lang="hu-HU" dirty="0" smtClean="0"/>
              <a:t>Erdély és Szlavónia nem került szóba, mert ott a hatalmi helyzet egyértelmű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hu-HU" dirty="0" smtClean="0"/>
              <a:t>Az Albert utáni birtokadományok érvényesítésének elhalasztása a béke fenntartása érdekében</a:t>
            </a:r>
          </a:p>
          <a:p>
            <a:pPr lvl="4"/>
            <a:r>
              <a:rPr lang="hu-HU" dirty="0" smtClean="0"/>
              <a:t>Garai László visszakapja a macsói bánságot</a:t>
            </a:r>
          </a:p>
          <a:p>
            <a:pPr lvl="3"/>
            <a:r>
              <a:rPr lang="hu-HU" dirty="0" smtClean="0"/>
              <a:t>Új pecsét készítése: „Magyarország közösségének pecsétje”</a:t>
            </a:r>
          </a:p>
          <a:p>
            <a:pPr lvl="4"/>
            <a:r>
              <a:rPr lang="hu-HU" dirty="0" smtClean="0"/>
              <a:t>Oka: király híján sem királyi pecsét, a felső szintű ítélkezés azonban nem állhat meg</a:t>
            </a:r>
          </a:p>
          <a:p>
            <a:pPr lvl="4"/>
            <a:r>
              <a:rPr lang="hu-HU" dirty="0" smtClean="0"/>
              <a:t>Előképei</a:t>
            </a:r>
          </a:p>
          <a:p>
            <a:pPr lvl="5"/>
            <a:r>
              <a:rPr lang="hu-HU" dirty="0" smtClean="0"/>
              <a:t>1385</a:t>
            </a:r>
          </a:p>
          <a:p>
            <a:pPr lvl="5"/>
            <a:r>
              <a:rPr lang="hu-HU" dirty="0" smtClean="0"/>
              <a:t>1401</a:t>
            </a:r>
          </a:p>
          <a:p>
            <a:pPr lvl="4"/>
            <a:r>
              <a:rPr lang="hu-HU" dirty="0" smtClean="0"/>
              <a:t>Summa: a király személyétől függetlenül létező hatalom megjelenítése</a:t>
            </a:r>
          </a:p>
          <a:p>
            <a:pPr lvl="5"/>
            <a:r>
              <a:rPr lang="hu-HU" dirty="0" smtClean="0"/>
              <a:t>E hatalom birtokosa elméletileg az ország, gyakorlatilag kevesek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két zavaros idő közötti különbség</a:t>
            </a:r>
          </a:p>
          <a:p>
            <a:pPr lvl="1"/>
            <a:r>
              <a:rPr lang="hu-HU" dirty="0" smtClean="0"/>
              <a:t>Albert halála után a dinasztiaválasztás (Habsburg vagy Jagelló) osztja meg a politikai elitet</a:t>
            </a:r>
          </a:p>
          <a:p>
            <a:pPr lvl="2"/>
            <a:r>
              <a:rPr lang="hu-HU" dirty="0" smtClean="0"/>
              <a:t>Két évtizeden át polgárháború</a:t>
            </a:r>
          </a:p>
          <a:p>
            <a:pPr lvl="2"/>
            <a:r>
              <a:rPr lang="hu-HU" dirty="0" smtClean="0"/>
              <a:t>Az ország maga oldja meg a maga okozta válságot</a:t>
            </a:r>
          </a:p>
          <a:p>
            <a:pPr lvl="1"/>
            <a:r>
              <a:rPr lang="hu-HU" dirty="0" smtClean="0"/>
              <a:t>II. Lajos halála után is a trónbetöltés (a Habsburgok vagy János, erdélyi vajda) osztotta meg a közvéleményt, a döntő azonban az oszmán birodalom erőfölénye volt</a:t>
            </a:r>
          </a:p>
          <a:p>
            <a:pPr lvl="2"/>
            <a:r>
              <a:rPr lang="hu-HU" dirty="0" smtClean="0"/>
              <a:t>Következménye az ország három részre szakítása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hu-HU" dirty="0" smtClean="0"/>
              <a:t>A pecsét használata: 1445-1452</a:t>
            </a:r>
          </a:p>
          <a:p>
            <a:pPr lvl="4"/>
            <a:r>
              <a:rPr lang="hu-HU" dirty="0" smtClean="0"/>
              <a:t>Szimbóluma: az ország jelképe, azaz hármas halmon kettős kereszt</a:t>
            </a:r>
          </a:p>
          <a:p>
            <a:pPr lvl="5"/>
            <a:r>
              <a:rPr lang="hu-HU" dirty="0" smtClean="0"/>
              <a:t>E szimbólum egyéb alkalmazása, például pénzverés során</a:t>
            </a:r>
          </a:p>
          <a:p>
            <a:pPr lvl="2"/>
            <a:r>
              <a:rPr lang="hu-HU" dirty="0" smtClean="0"/>
              <a:t>Az uralom az </a:t>
            </a:r>
            <a:r>
              <a:rPr lang="hu-HU" dirty="0" err="1" smtClean="0"/>
              <a:t>országtanács</a:t>
            </a:r>
            <a:r>
              <a:rPr lang="hu-HU" dirty="0" smtClean="0"/>
              <a:t> kezébe kerül</a:t>
            </a:r>
          </a:p>
          <a:p>
            <a:pPr lvl="3"/>
            <a:r>
              <a:rPr lang="hu-HU" dirty="0" smtClean="0"/>
              <a:t>Az </a:t>
            </a:r>
            <a:r>
              <a:rPr lang="hu-HU" dirty="0" err="1" smtClean="0"/>
              <a:t>országtanács</a:t>
            </a:r>
            <a:r>
              <a:rPr lang="hu-HU" dirty="0" smtClean="0"/>
              <a:t> összetétele</a:t>
            </a:r>
          </a:p>
          <a:p>
            <a:pPr lvl="3"/>
            <a:r>
              <a:rPr lang="hu-HU" dirty="0" smtClean="0"/>
              <a:t>A (királyi) tanács összetétele</a:t>
            </a:r>
          </a:p>
          <a:p>
            <a:pPr lvl="2"/>
            <a:r>
              <a:rPr lang="hu-HU" dirty="0" smtClean="0"/>
              <a:t>Háborús események</a:t>
            </a:r>
          </a:p>
          <a:p>
            <a:pPr lvl="3"/>
            <a:r>
              <a:rPr lang="hu-HU" dirty="0" smtClean="0"/>
              <a:t>A Nyugat-Dunántúlon (1445)</a:t>
            </a:r>
          </a:p>
          <a:p>
            <a:pPr lvl="3"/>
            <a:r>
              <a:rPr lang="hu-HU" dirty="0" smtClean="0"/>
              <a:t>A szlavóniai polgárháború (1445-1446)</a:t>
            </a:r>
          </a:p>
          <a:p>
            <a:pPr lvl="4"/>
            <a:r>
              <a:rPr lang="hu-HU" dirty="0" smtClean="0"/>
              <a:t>Hunyadi sikertelen beavatkozása (1446)</a:t>
            </a: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Hol feküdt Burgundia?</a:t>
            </a:r>
          </a:p>
          <a:p>
            <a:r>
              <a:rPr lang="hu-HU" dirty="0" smtClean="0"/>
              <a:t>Mikor uralkodott (Jó) Fülöp </a:t>
            </a:r>
            <a:r>
              <a:rPr lang="hu-HU" dirty="0" err="1" smtClean="0"/>
              <a:t>hg</a:t>
            </a:r>
            <a:r>
              <a:rPr lang="hu-HU" dirty="0" smtClean="0"/>
              <a:t>, (Merész) Károly </a:t>
            </a:r>
            <a:r>
              <a:rPr lang="hu-HU" dirty="0" err="1" smtClean="0"/>
              <a:t>hg</a:t>
            </a:r>
            <a:r>
              <a:rPr lang="hu-HU" dirty="0" smtClean="0"/>
              <a:t>?</a:t>
            </a:r>
          </a:p>
          <a:p>
            <a:r>
              <a:rPr lang="hu-HU" dirty="0" smtClean="0"/>
              <a:t>Hol van Kassa?</a:t>
            </a:r>
          </a:p>
          <a:p>
            <a:r>
              <a:rPr lang="hu-HU" dirty="0" smtClean="0"/>
              <a:t>Ki volt Csák Máté?</a:t>
            </a:r>
          </a:p>
          <a:p>
            <a:r>
              <a:rPr lang="hu-HU" dirty="0" smtClean="0"/>
              <a:t>Mi történt 1385-ben, illetve 1401-ben, azaz miért volt szükség új pecsétre?</a:t>
            </a:r>
          </a:p>
          <a:p>
            <a:r>
              <a:rPr lang="hu-HU" dirty="0" smtClean="0"/>
              <a:t>Mitől hiteles egy oklevél?</a:t>
            </a:r>
          </a:p>
          <a:p>
            <a:r>
              <a:rPr lang="hu-HU" dirty="0" smtClean="0"/>
              <a:t>Hol van Rákos mezeje?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1440 és 1541 között a középkori intézmények működtek</a:t>
            </a:r>
          </a:p>
          <a:p>
            <a:pPr lvl="1"/>
            <a:r>
              <a:rPr lang="hu-HU" dirty="0" smtClean="0"/>
              <a:t>Az új a rendiség megerősödése és az újkori állam létrejötte</a:t>
            </a:r>
          </a:p>
          <a:p>
            <a:r>
              <a:rPr lang="hu-HU" dirty="0" smtClean="0"/>
              <a:t>Summa: a korszak jelentős részben középkor, de ekkor találkozni az újkor számos jelenségével, innen ‘Az újkor hajnala’ cím</a:t>
            </a:r>
          </a:p>
          <a:p>
            <a:pPr lvl="1"/>
            <a:r>
              <a:rPr lang="hu-HU" dirty="0" smtClean="0"/>
              <a:t>A könyv hangsúlyosan politikatörténettel foglalkozik, mégpedig a külföldit és a magyart összekapcsolva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nevezünk általában középkornak?</a:t>
            </a:r>
          </a:p>
          <a:p>
            <a:r>
              <a:rPr lang="hu-HU" dirty="0" smtClean="0"/>
              <a:t>Mit nevezünk általában újkornak?</a:t>
            </a:r>
          </a:p>
          <a:p>
            <a:r>
              <a:rPr lang="hu-HU" dirty="0" smtClean="0"/>
              <a:t>Kiket nevezünk báróknak 1440 és 1541 között?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A zavaros idők…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(1.) A zavaros idők</a:t>
            </a:r>
          </a:p>
          <a:p>
            <a:pPr lvl="1"/>
            <a:r>
              <a:rPr lang="hu-HU" dirty="0" smtClean="0"/>
              <a:t>A Hunyadiak kora (1440-1490)</a:t>
            </a:r>
          </a:p>
          <a:p>
            <a:pPr lvl="2"/>
            <a:r>
              <a:rPr lang="hu-HU" dirty="0" smtClean="0"/>
              <a:t>Két, egymástól eltérő kor</a:t>
            </a:r>
          </a:p>
          <a:p>
            <a:pPr lvl="3"/>
            <a:r>
              <a:rPr lang="hu-HU" dirty="0" smtClean="0"/>
              <a:t>Az első, az apáé a késő középkor legviharosabb ideje, „</a:t>
            </a:r>
            <a:r>
              <a:rPr lang="hu-HU" dirty="0" err="1" smtClean="0"/>
              <a:t>tempora</a:t>
            </a:r>
            <a:r>
              <a:rPr lang="hu-HU" dirty="0" smtClean="0"/>
              <a:t> </a:t>
            </a:r>
            <a:r>
              <a:rPr lang="hu-HU" dirty="0" err="1" smtClean="0"/>
              <a:t>disturbiorum</a:t>
            </a:r>
            <a:r>
              <a:rPr lang="hu-HU" dirty="0" smtClean="0"/>
              <a:t>” (kb. 1440-1462) [a másodikra itt nem tér ki TI]</a:t>
            </a:r>
          </a:p>
          <a:p>
            <a:pPr lvl="4"/>
            <a:r>
              <a:rPr lang="hu-HU" dirty="0" smtClean="0"/>
              <a:t>Párhuzamai: Károly, II. Károly, a Zsigmond elleni lázadás 1403-ban</a:t>
            </a:r>
          </a:p>
          <a:p>
            <a:pPr lvl="4"/>
            <a:r>
              <a:rPr lang="hu-HU" dirty="0" smtClean="0"/>
              <a:t>A polgárháború jellemzői, területenként eltérő tartama</a:t>
            </a:r>
          </a:p>
          <a:p>
            <a:pPr lvl="4"/>
            <a:r>
              <a:rPr lang="hu-HU" dirty="0" smtClean="0"/>
              <a:t>Summa: a hatalom a hatalmaskodások sora lett, politikai köntösben – a mai szemlélőnek, az egykorú megítélés Istent és/vagy a sorsot tartotta az okozónak</a:t>
            </a:r>
          </a:p>
          <a:p>
            <a:pPr lvl="5"/>
            <a:r>
              <a:rPr lang="hu-HU" dirty="0" smtClean="0"/>
              <a:t>Eseménytörténeti példák, külföldi párhuzamok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Mikor uralkodott Károly, II. Károly, Zsigmond?</a:t>
            </a:r>
          </a:p>
          <a:p>
            <a:r>
              <a:rPr lang="hu-HU" dirty="0" smtClean="0"/>
              <a:t>Ki volt Thuróczy János és mit írt?</a:t>
            </a:r>
          </a:p>
          <a:p>
            <a:r>
              <a:rPr lang="hu-HU" dirty="0" smtClean="0"/>
              <a:t>Mikor készült a műve, mikor jelent meg?</a:t>
            </a:r>
          </a:p>
          <a:p>
            <a:r>
              <a:rPr lang="hu-HU" dirty="0" smtClean="0"/>
              <a:t>Mit jelent Magyarország középkori történetében: egyházi méltóság, világi méltóság?</a:t>
            </a:r>
          </a:p>
          <a:p>
            <a:r>
              <a:rPr lang="hu-HU" dirty="0" smtClean="0"/>
              <a:t>Mi a hatalmaskodás? Melyek a ‘nagyobb hatalmaskodás’ (‘</a:t>
            </a:r>
            <a:r>
              <a:rPr lang="hu-HU" dirty="0" err="1" smtClean="0"/>
              <a:t>actus</a:t>
            </a:r>
            <a:r>
              <a:rPr lang="hu-HU" dirty="0" smtClean="0"/>
              <a:t> </a:t>
            </a:r>
            <a:r>
              <a:rPr lang="hu-HU" dirty="0" err="1" smtClean="0"/>
              <a:t>maioris</a:t>
            </a:r>
            <a:r>
              <a:rPr lang="hu-HU" dirty="0" smtClean="0"/>
              <a:t> </a:t>
            </a:r>
            <a:r>
              <a:rPr lang="hu-HU" dirty="0" err="1" smtClean="0"/>
              <a:t>potentiae</a:t>
            </a:r>
            <a:r>
              <a:rPr lang="hu-HU" dirty="0" smtClean="0"/>
              <a:t>’) esetei?</a:t>
            </a:r>
          </a:p>
          <a:p>
            <a:r>
              <a:rPr lang="hu-HU" dirty="0" smtClean="0"/>
              <a:t>Kiket nevezünk főpapoknak?</a:t>
            </a:r>
          </a:p>
          <a:p>
            <a:r>
              <a:rPr lang="hu-HU" dirty="0" smtClean="0"/>
              <a:t>Kik a familiárisok?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Megtalálta a térképen Egert, Selmecbányát, </a:t>
            </a:r>
            <a:r>
              <a:rPr lang="hu-HU" dirty="0" err="1" smtClean="0"/>
              <a:t>Jászót</a:t>
            </a:r>
            <a:r>
              <a:rPr lang="hu-HU" dirty="0" smtClean="0"/>
              <a:t>, Szepes vármegyét, Kőszeget, Bátaszéket, Losoncot, </a:t>
            </a:r>
            <a:r>
              <a:rPr lang="hu-HU" dirty="0" err="1" smtClean="0"/>
              <a:t>Szamobort</a:t>
            </a:r>
            <a:r>
              <a:rPr lang="hu-HU" dirty="0" smtClean="0"/>
              <a:t>, a Szepességet, Erdélyt, Szlavóniát?</a:t>
            </a:r>
          </a:p>
          <a:p>
            <a:r>
              <a:rPr lang="hu-HU" dirty="0" smtClean="0"/>
              <a:t>Mi a ‘rózsák háborúja’ név eredete?</a:t>
            </a:r>
          </a:p>
          <a:p>
            <a:r>
              <a:rPr lang="hu-HU" dirty="0" smtClean="0"/>
              <a:t>Mikor uralkodott Podjebrád György?</a:t>
            </a:r>
          </a:p>
          <a:p>
            <a:r>
              <a:rPr lang="hu-HU" dirty="0" smtClean="0"/>
              <a:t>El tudja helyezni a 15. századi Ausztriát és Csehországot a térképen?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(2.) Zsigmond és Albert örökségének sorsa</a:t>
            </a:r>
          </a:p>
          <a:p>
            <a:pPr lvl="1"/>
            <a:r>
              <a:rPr lang="hu-HU" dirty="0" smtClean="0"/>
              <a:t>Zsigmond örökségét Szent István, Szent Vencel koronájának országai, és a német-római birodalom alkotják, örököse pedig Albert lett</a:t>
            </a:r>
          </a:p>
          <a:p>
            <a:pPr lvl="2"/>
            <a:r>
              <a:rPr lang="hu-HU" dirty="0" smtClean="0"/>
              <a:t>A Habsburgok két ágra oszlása a 14. században, az ágak területei</a:t>
            </a:r>
          </a:p>
          <a:p>
            <a:pPr lvl="2"/>
            <a:r>
              <a:rPr lang="hu-HU" dirty="0" smtClean="0"/>
              <a:t>Csehországi Habsburg-Jagelló trónviszály a katolikus-huszita megoszlás mentén</a:t>
            </a:r>
          </a:p>
          <a:p>
            <a:pPr lvl="2"/>
            <a:r>
              <a:rPr lang="hu-HU" dirty="0" smtClean="0"/>
              <a:t>Ausztria, Csehország és Magyarország először  közös uralkodó alatt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4526</TotalTime>
  <Words>1803</Words>
  <Application>Microsoft Office PowerPoint</Application>
  <PresentationFormat>Diavetítés a képernyőre (4:3 oldalarány)</PresentationFormat>
  <Paragraphs>193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Áramlás</vt:lpstr>
      <vt:lpstr>A történelem tanulása</vt:lpstr>
      <vt:lpstr>Bevezetés</vt:lpstr>
      <vt:lpstr>3. dia</vt:lpstr>
      <vt:lpstr>4. dia</vt:lpstr>
      <vt:lpstr>?</vt:lpstr>
      <vt:lpstr>I. A zavaros idők…</vt:lpstr>
      <vt:lpstr>?</vt:lpstr>
      <vt:lpstr>8. dia</vt:lpstr>
      <vt:lpstr>9. dia</vt:lpstr>
      <vt:lpstr>10. dia</vt:lpstr>
      <vt:lpstr>?</vt:lpstr>
      <vt:lpstr>12. dia</vt:lpstr>
      <vt:lpstr>13. dia</vt:lpstr>
      <vt:lpstr>14. dia</vt:lpstr>
      <vt:lpstr>15. dia</vt:lpstr>
      <vt:lpstr>?</vt:lpstr>
      <vt:lpstr>17. dia</vt:lpstr>
      <vt:lpstr>18. dia</vt:lpstr>
      <vt:lpstr>?</vt:lpstr>
      <vt:lpstr>20. dia</vt:lpstr>
      <vt:lpstr>?</vt:lpstr>
      <vt:lpstr>22. dia</vt:lpstr>
      <vt:lpstr>?</vt:lpstr>
      <vt:lpstr>24. dia</vt:lpstr>
      <vt:lpstr>25. dia</vt:lpstr>
      <vt:lpstr>?</vt:lpstr>
      <vt:lpstr>27. dia</vt:lpstr>
      <vt:lpstr>28. dia</vt:lpstr>
      <vt:lpstr>29. dia</vt:lpstr>
      <vt:lpstr>30. dia</vt:lpstr>
      <vt:lpstr>31.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Machiavelli</dc:title>
  <dc:creator>xy</dc:creator>
  <cp:lastModifiedBy>xy</cp:lastModifiedBy>
  <cp:revision>380</cp:revision>
  <dcterms:created xsi:type="dcterms:W3CDTF">2010-03-12T09:00:39Z</dcterms:created>
  <dcterms:modified xsi:type="dcterms:W3CDTF">2010-09-13T14:32:24Z</dcterms:modified>
</cp:coreProperties>
</file>